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F774C-70F7-4ED4-813C-739E51CF8487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4A772-5D94-4F12-8B86-44D4FB263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E34D-57B0-41D5-A7AF-DF10D1068115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8327-77F4-4A2B-9238-101C8E3404E4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7327A-3B7B-4F18-AD00-4892CF91FF9D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8241-E647-4007-AB01-BB30869910EB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F5554-C941-4C3B-A197-75ED448862A0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44A0-C3F8-4023-9352-7CF7C034B2C8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DC5B-471F-47EA-B884-FE923235A560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C408-3247-4796-93FF-B91D6887AEC0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1D282-CC74-49F4-B876-75084EFB56F1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EAF9-2583-4989-8D87-13F548ED6E0C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3CFB-BB1B-4B2A-ADF6-B1A4609854C4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EAA8-1A97-412E-935C-2E918F139579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0DF1-CA1F-4E36-8C65-C52A9896A8FB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173FD-197A-4AD6-8D60-38B6A76F0734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C3949-07FA-4C7A-A990-D6D1043EED71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2DE8-6D13-4218-A974-D45AA7B6E4FF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B7D7-4BDA-4ABC-B31D-66201C69A314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3F0A0B-291C-4112-A023-023C51AB2E85}" type="datetime1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ikemohr@cyberwebgroup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2CD06E-EB43-4697-A9C1-290232C3B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190" y="924232"/>
            <a:ext cx="8174971" cy="3285866"/>
          </a:xfrm>
        </p:spPr>
        <p:txBody>
          <a:bodyPr>
            <a:normAutofit/>
          </a:bodyPr>
          <a:lstStyle/>
          <a:p>
            <a:pPr algn="l"/>
            <a:r>
              <a:rPr lang="en-US" sz="6200" dirty="0"/>
              <a:t>Health Insurance Marketing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BDE4E-FFA3-44D5-BA0B-7575E221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190" y="4210098"/>
            <a:ext cx="7178070" cy="86334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Healthcare Broker  Tools</a:t>
            </a:r>
          </a:p>
          <a:p>
            <a:pPr algn="l"/>
            <a:r>
              <a:rPr lang="en-US" dirty="0"/>
              <a:t>By Cyber Web Group</a:t>
            </a:r>
          </a:p>
        </p:txBody>
      </p:sp>
    </p:spTree>
    <p:extLst>
      <p:ext uri="{BB962C8B-B14F-4D97-AF65-F5344CB8AC3E}">
        <p14:creationId xmlns:p14="http://schemas.microsoft.com/office/powerpoint/2010/main" val="388446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9CAC3B1-4879-424D-8F15-206277196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B8492CB-DFBA-4A82-9778-F21493DA3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E34CC1C8-EBDD-4AEA-83E6-B27575B62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D6B38644-B85D-4211-9526-5B4C2A662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8A8B2820-6B8F-4C19-BFC5-D28EE44E5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773528ED-4D37-4A77-A8CA-86B6221C5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A58A902-E944-4399-9A93-A91A6A82B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EDB1155-2E8E-4FB8-AD42-101FE4383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492CCE-C435-464E-A19A-D4C606FD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1" y="685800"/>
            <a:ext cx="7411825" cy="175259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FF4FA-F598-4962-B6AB-31A8BE724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157" y="2197216"/>
            <a:ext cx="7243603" cy="3505201"/>
          </a:xfrm>
        </p:spPr>
        <p:txBody>
          <a:bodyPr anchor="t">
            <a:normAutofit lnSpcReduction="10000"/>
          </a:bodyPr>
          <a:lstStyle/>
          <a:p>
            <a:r>
              <a:rPr lang="en-US" sz="1800" dirty="0"/>
              <a:t>The client “One of the Largest Healthcare Providers in NY State”. </a:t>
            </a:r>
            <a:r>
              <a:rPr lang="en-US" sz="1800" dirty="0">
                <a:solidFill>
                  <a:srgbClr val="FF0000"/>
                </a:solidFill>
              </a:rPr>
              <a:t> (Not specified due to legal obligations)</a:t>
            </a:r>
          </a:p>
          <a:p>
            <a:r>
              <a:rPr lang="en-US" sz="1800" dirty="0"/>
              <a:t>The need was for a tool to present and sell health plans to different  client segments throughout two thirds of New York state.</a:t>
            </a:r>
          </a:p>
          <a:p>
            <a:r>
              <a:rPr lang="en-US" sz="1800" dirty="0"/>
              <a:t>The segments included Individuals, Small Businesses, and Large Businesses. This includes Medical, Dental, Vision, Medicare, and Admin</a:t>
            </a:r>
          </a:p>
          <a:p>
            <a:r>
              <a:rPr lang="en-US" sz="1800" dirty="0"/>
              <a:t>This included integration with a third-party call center for Individual plans.</a:t>
            </a:r>
          </a:p>
          <a:p>
            <a:r>
              <a:rPr lang="en-US" sz="1800" dirty="0"/>
              <a:t>Brokers throughout this region have now used this tool for over a decade to remain competitive and we continue to update and support it as well as fully supporting their amazon ec2 server instances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068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302C8F-4EB0-613D-B9B2-AB1A3101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68DF1C4-1B33-A65B-1745-A695BFAC0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3A9F36-8699-A0C0-9B60-7DB8BC74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12DC2F87-29E3-8143-9862-EDB1F8B1C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6B2F8E7-7FCC-BF97-9554-8503436A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4416375-3202-ADE8-53B6-5FFC59F0B3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BC872042-52F9-5CF5-204A-3025AA8C4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87F881EF-FF46-B0C3-DB3B-743B785918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821995E-95DB-2039-60B1-8FDED2931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5F65A3-7621-2FE8-9C71-9E3C4699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1" y="392185"/>
            <a:ext cx="7411825" cy="8661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8306-9B03-E914-8898-0FE7218C5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190" y="1257647"/>
            <a:ext cx="7243603" cy="4438477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1800" dirty="0"/>
              <a:t>Web based application allowing searching, filtering, and presenting latest medical, dental, and vision plan information by quarter or year.</a:t>
            </a:r>
          </a:p>
          <a:p>
            <a:r>
              <a:rPr lang="en-US" sz="1800" dirty="0"/>
              <a:t>Easy comparison to previous plan year information. </a:t>
            </a:r>
          </a:p>
          <a:p>
            <a:r>
              <a:rPr lang="en-US" sz="1800" dirty="0"/>
              <a:t>Ability to search for new plans based on key filters like copays, deductibles and more.</a:t>
            </a:r>
          </a:p>
          <a:p>
            <a:r>
              <a:rPr lang="en-US" sz="1800" dirty="0"/>
              <a:t>Ability to generate side by side full detail comparisons of all plan information</a:t>
            </a:r>
          </a:p>
          <a:p>
            <a:r>
              <a:rPr lang="en-US" sz="1800" dirty="0"/>
              <a:t>Ability to generate PDF of comparisons or individual plans on the fly.</a:t>
            </a:r>
          </a:p>
          <a:p>
            <a:r>
              <a:rPr lang="en-US" sz="1800" dirty="0"/>
              <a:t>Ability to generate </a:t>
            </a:r>
            <a:r>
              <a:rPr lang="en-US" sz="1800" dirty="0" err="1"/>
              <a:t>hios</a:t>
            </a:r>
            <a:r>
              <a:rPr lang="en-US" sz="1800" dirty="0"/>
              <a:t> id stamped PDF applications from the application in front of clients, once they choose a plan.</a:t>
            </a:r>
          </a:p>
          <a:p>
            <a:r>
              <a:rPr lang="en-US" sz="1800" dirty="0"/>
              <a:t>Gateway with single sign on security.  Separate security to display different features to call center for individual plans through call center integration vs brokers vs employers.</a:t>
            </a:r>
          </a:p>
          <a:p>
            <a:r>
              <a:rPr lang="en-US" sz="1800" dirty="0"/>
              <a:t>Full admin tool for loading data from a spreadsheet into database tables. Can be adapted for XML data loads</a:t>
            </a:r>
          </a:p>
          <a:p>
            <a:r>
              <a:rPr lang="en-US" sz="1800" dirty="0"/>
              <a:t>Built on top of WordPress for easy content modification and update of pdf libraries. Secured with built in security auditing and protection from hacking.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1666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05E67-7629-6609-054D-CB536FD1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E23D597-E6BC-0BDE-ABB0-99CE71818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508F85-7D88-E097-E9D5-06EB63E78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7DEF1E7-6086-D7D3-CD7F-19BF7ADCC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DD910C7-3489-3DAA-D1AF-B3EA4B8A2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6151CD2-8538-E541-54F4-DC2A36BF47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37461934-A5E3-5355-C54B-0B951E98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FC622560-DE49-123B-DEEE-D874ECBE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A703C23D-312A-6C42-CFBF-5BCA83162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A77966-AC5F-9F34-9634-4EDF873D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500" y="41944"/>
            <a:ext cx="7411825" cy="6627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Gateway Landing Page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6CA68F-748F-9209-B2C7-B23F8EABC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286" y="751193"/>
            <a:ext cx="10829764" cy="5866124"/>
          </a:xfrm>
        </p:spPr>
      </p:pic>
    </p:spTree>
    <p:extLst>
      <p:ext uri="{BB962C8B-B14F-4D97-AF65-F5344CB8AC3E}">
        <p14:creationId xmlns:p14="http://schemas.microsoft.com/office/powerpoint/2010/main" val="1537899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A87B1F-5E75-E128-46E7-F59C935C6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C12D73C-05E9-A177-A3BA-F0B86EDEC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20F5F7-A15D-6656-3A74-B625CF755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C4C51629-955E-389C-F4AA-1C35B21DE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57FEC93-41ED-FF35-A3B8-67573E380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EE007A8-41C6-9771-4B34-D4ECCCD6D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56FC200B-8522-D3BD-E820-0D79821B2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E2E799D8-970F-988B-81A4-F5E517A55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04071F8A-C538-39AB-2287-6177390C3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001144-C7BF-1EA2-9609-AF5A4361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83" y="75500"/>
            <a:ext cx="7411825" cy="6627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Overview Compare Page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3858A0-9858-4B4A-1F7E-BE2AB4673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423" y="813730"/>
            <a:ext cx="10869183" cy="58874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119A7F-7D08-6B3D-D26F-34B8D60629C2}"/>
              </a:ext>
            </a:extLst>
          </p:cNvPr>
          <p:cNvSpPr txBox="1"/>
          <p:nvPr/>
        </p:nvSpPr>
        <p:spPr>
          <a:xfrm>
            <a:off x="5730689" y="2630051"/>
            <a:ext cx="2234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Dynamically Generated PDF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37B6CF-F0DD-C339-FEF4-AF7FA1D62FE7}"/>
              </a:ext>
            </a:extLst>
          </p:cNvPr>
          <p:cNvCxnSpPr/>
          <p:nvPr/>
        </p:nvCxnSpPr>
        <p:spPr>
          <a:xfrm>
            <a:off x="6636795" y="2907050"/>
            <a:ext cx="661627" cy="758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FA7B03-C255-E35B-FF6E-A6CE0E2A3AED}"/>
              </a:ext>
            </a:extLst>
          </p:cNvPr>
          <p:cNvCxnSpPr>
            <a:cxnSpLocks/>
          </p:cNvCxnSpPr>
          <p:nvPr/>
        </p:nvCxnSpPr>
        <p:spPr>
          <a:xfrm flipH="1">
            <a:off x="3724712" y="2907050"/>
            <a:ext cx="2686944" cy="739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4A40E1-B3D3-C51C-2444-BB086D71A109}"/>
              </a:ext>
            </a:extLst>
          </p:cNvPr>
          <p:cNvCxnSpPr>
            <a:cxnSpLocks/>
          </p:cNvCxnSpPr>
          <p:nvPr/>
        </p:nvCxnSpPr>
        <p:spPr>
          <a:xfrm flipH="1">
            <a:off x="6069102" y="2926100"/>
            <a:ext cx="533053" cy="739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6E2753-6C1B-D5C7-06B1-5F220F918D5F}"/>
              </a:ext>
            </a:extLst>
          </p:cNvPr>
          <p:cNvCxnSpPr>
            <a:cxnSpLocks/>
          </p:cNvCxnSpPr>
          <p:nvPr/>
        </p:nvCxnSpPr>
        <p:spPr>
          <a:xfrm flipH="1">
            <a:off x="4829264" y="2926100"/>
            <a:ext cx="1692976" cy="739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6DFB43-335F-4463-1BD3-7922B5F29E9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848143" y="2907050"/>
            <a:ext cx="2553121" cy="739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4EA5DB0-2FC3-1BB6-F6A6-46DCD6BE066B}"/>
              </a:ext>
            </a:extLst>
          </p:cNvPr>
          <p:cNvCxnSpPr>
            <a:cxnSpLocks/>
          </p:cNvCxnSpPr>
          <p:nvPr/>
        </p:nvCxnSpPr>
        <p:spPr>
          <a:xfrm flipH="1" flipV="1">
            <a:off x="5221501" y="2088859"/>
            <a:ext cx="1264866" cy="536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9A41AF6-DD3D-E51B-A792-5A68B42CE33B}"/>
              </a:ext>
            </a:extLst>
          </p:cNvPr>
          <p:cNvCxnSpPr>
            <a:cxnSpLocks/>
          </p:cNvCxnSpPr>
          <p:nvPr/>
        </p:nvCxnSpPr>
        <p:spPr>
          <a:xfrm flipH="1" flipV="1">
            <a:off x="4282759" y="2115498"/>
            <a:ext cx="2239481" cy="557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18A8C2E-FAE2-B783-EA27-AEA591A86921}"/>
              </a:ext>
            </a:extLst>
          </p:cNvPr>
          <p:cNvSpPr txBox="1"/>
          <p:nvPr/>
        </p:nvSpPr>
        <p:spPr>
          <a:xfrm>
            <a:off x="2477161" y="1029393"/>
            <a:ext cx="16241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Driven </a:t>
            </a:r>
          </a:p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Previous Year</a:t>
            </a:r>
          </a:p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Current Year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EB7AE3-7057-9200-EC8D-84853C3C0DCC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2743200" y="1583391"/>
            <a:ext cx="546043" cy="1730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12CA4C-CD7E-321B-3440-41C5C36B2F1E}"/>
              </a:ext>
            </a:extLst>
          </p:cNvPr>
          <p:cNvCxnSpPr>
            <a:cxnSpLocks/>
          </p:cNvCxnSpPr>
          <p:nvPr/>
        </p:nvCxnSpPr>
        <p:spPr>
          <a:xfrm>
            <a:off x="3284178" y="1578628"/>
            <a:ext cx="366187" cy="1698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2641FC0-D8FF-61C8-9E68-21CC91744017}"/>
              </a:ext>
            </a:extLst>
          </p:cNvPr>
          <p:cNvSpPr txBox="1"/>
          <p:nvPr/>
        </p:nvSpPr>
        <p:spPr>
          <a:xfrm>
            <a:off x="8653081" y="2464381"/>
            <a:ext cx="2135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Linkable Graphic Goes Here For</a:t>
            </a:r>
          </a:p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Marketing Initiatives</a:t>
            </a:r>
          </a:p>
        </p:txBody>
      </p:sp>
    </p:spTree>
    <p:extLst>
      <p:ext uri="{BB962C8B-B14F-4D97-AF65-F5344CB8AC3E}">
        <p14:creationId xmlns:p14="http://schemas.microsoft.com/office/powerpoint/2010/main" val="1744187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C05DE-D28F-EA15-72B9-00A3E3915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CC565E8-E18E-7F05-7E68-4D9606751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E0953A-DB34-625B-3E48-E8ADE7EDB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4FCE61DF-43AE-38BF-6A74-F06952520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C0792C9-2385-801A-7159-E430CE189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A6472D5F-14DF-FED5-30F8-B04D1CD6C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A01C994B-E1A4-4139-CBAF-13FBE602A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BB3DAE72-24AC-C9EB-5F04-CBCABAD52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1C04512-69F0-B3BB-EF1A-67B8D989F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92B541-FB72-14E9-342C-3329E6926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0" y="41944"/>
            <a:ext cx="7411825" cy="6627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Detail Compare Page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AE91980-DA81-DB08-5296-BDCB96555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470" y="719196"/>
            <a:ext cx="11196342" cy="6064686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281F89-3DE0-FF70-149E-6C3326E0B09B}"/>
              </a:ext>
            </a:extLst>
          </p:cNvPr>
          <p:cNvSpPr txBox="1"/>
          <p:nvPr/>
        </p:nvSpPr>
        <p:spPr>
          <a:xfrm>
            <a:off x="5319154" y="1530768"/>
            <a:ext cx="2749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by Side Comparison of every plan benefit (full details)</a:t>
            </a:r>
          </a:p>
        </p:txBody>
      </p:sp>
    </p:spTree>
    <p:extLst>
      <p:ext uri="{BB962C8B-B14F-4D97-AF65-F5344CB8AC3E}">
        <p14:creationId xmlns:p14="http://schemas.microsoft.com/office/powerpoint/2010/main" val="3025121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BB045F-4F1A-D38C-3F1D-4CD2AE2B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9A1CC9-9596-B219-3C69-D727F5D6A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E123B3-A50C-48E3-FD60-B00B57DA8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0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20E0B6F-DFF7-D2CD-7944-F060CAA75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4B3A1536-16B1-B47E-F3E1-4304D3A68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DE81BA58-D3F8-F316-D751-BB80AF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C6F22D0E-6309-FA0E-97EB-0CF991FED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1B9F6D76-2839-A4B8-40C1-07881DDEF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CFBF8A3B-C488-E9C7-CCDE-E1F756B7A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D9E77F-2FAA-5F59-D746-671CF7FF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69" y="217294"/>
            <a:ext cx="2203179" cy="66273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C42FD-2487-1DFD-BC89-5B75990F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031" y="1484150"/>
            <a:ext cx="10018713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slides shown above are only a small portion of this tool and its full capability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This tool can be branded and adapted to any health, dental, or vision insurance company.</a:t>
            </a:r>
          </a:p>
          <a:p>
            <a:pPr marL="0" indent="0">
              <a:buNone/>
            </a:pPr>
            <a:r>
              <a:rPr lang="en-US" dirty="0"/>
              <a:t>For a full presentation please contact Cyber Web Group LLC, </a:t>
            </a:r>
            <a:r>
              <a:rPr lang="en-US" dirty="0">
                <a:hlinkClick r:id="rId2"/>
              </a:rPr>
              <a:t>mikemohr@cyberwebgroup.com</a:t>
            </a:r>
            <a:r>
              <a:rPr lang="en-US" dirty="0"/>
              <a:t> (585) 305-7511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29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023227-530E-4024-91EF-312A851A758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27C19A7-3107-4CB2-BD0D-F7C79BE02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315AA3-EAE3-44ED-8368-BAC2FFFB48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 design</Template>
  <TotalTime>8875</TotalTime>
  <Words>395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Health Insurance Marketing Tool</vt:lpstr>
      <vt:lpstr>Introduction</vt:lpstr>
      <vt:lpstr>Features</vt:lpstr>
      <vt:lpstr>Gateway Landing Page</vt:lpstr>
      <vt:lpstr>Overview Compare Page</vt:lpstr>
      <vt:lpstr>Detail Compare Page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Mohr</dc:creator>
  <cp:lastModifiedBy>Michael Mohr</cp:lastModifiedBy>
  <cp:revision>27</cp:revision>
  <dcterms:created xsi:type="dcterms:W3CDTF">2024-12-22T13:36:30Z</dcterms:created>
  <dcterms:modified xsi:type="dcterms:W3CDTF">2025-01-14T17:01:40Z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